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1b36627c37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1b36627c37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1b36627c37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1b36627c37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31b36627c37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31b36627c37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1b36627c37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31b36627c37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31b36627c37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31b36627c37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31b36627c37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31b36627c37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Relationship Id="rId4" Type="http://schemas.openxmlformats.org/officeDocument/2006/relationships/image" Target="../media/image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jpg"/><Relationship Id="rId4" Type="http://schemas.openxmlformats.org/officeDocument/2006/relationships/image" Target="../media/image1.jpg"/><Relationship Id="rId5" Type="http://schemas.openxmlformats.org/officeDocument/2006/relationships/image" Target="../media/image3.jpg"/><Relationship Id="rId6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5251025" y="0"/>
            <a:ext cx="3893100" cy="5143500"/>
          </a:xfrm>
          <a:prstGeom prst="rect">
            <a:avLst/>
          </a:prstGeom>
          <a:solidFill>
            <a:srgbClr val="FFFFFF">
              <a:alpha val="70630"/>
            </a:srgbClr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dk2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dk2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chemeClr val="dk2"/>
                </a:solidFill>
              </a:rPr>
              <a:t>The Pursuit of Meaning Sans Destruction</a:t>
            </a:r>
            <a:endParaRPr sz="2300">
              <a:solidFill>
                <a:schemeClr val="dk2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dk2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2"/>
                </a:solidFill>
              </a:rPr>
              <a:t>Kevin Nguyen </a:t>
            </a:r>
            <a:endParaRPr sz="1600">
              <a:solidFill>
                <a:schemeClr val="dk2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2"/>
                </a:solidFill>
              </a:rPr>
              <a:t>ENGL 112</a:t>
            </a:r>
            <a:endParaRPr sz="16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273050" y="245725"/>
            <a:ext cx="8530200" cy="4608900"/>
          </a:xfrm>
          <a:prstGeom prst="rect">
            <a:avLst/>
          </a:prstGeom>
          <a:solidFill>
            <a:srgbClr val="FFFFFF">
              <a:alpha val="70630"/>
            </a:srgbClr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2"/>
                </a:solidFill>
              </a:rPr>
              <a:t>Rationale</a:t>
            </a:r>
            <a:endParaRPr sz="2800">
              <a:solidFill>
                <a:schemeClr val="dk2"/>
              </a:solidFill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1444325" y="1181475"/>
            <a:ext cx="2508000" cy="160410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2"/>
                </a:solidFill>
              </a:rPr>
              <a:t>Crisis of meaning</a:t>
            </a:r>
            <a:endParaRPr sz="2200">
              <a:solidFill>
                <a:schemeClr val="dk2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2"/>
                </a:solidFill>
              </a:rPr>
              <a:t>Young adults can’t look to authorities to make decisions for them</a:t>
            </a:r>
            <a:endParaRPr sz="1600">
              <a:solidFill>
                <a:schemeClr val="dk2"/>
              </a:solidFill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5200125" y="1181475"/>
            <a:ext cx="2336100" cy="139020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2"/>
                </a:solidFill>
              </a:rPr>
              <a:t>Canonical Work</a:t>
            </a:r>
            <a:endParaRPr sz="2200">
              <a:solidFill>
                <a:schemeClr val="dk2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Albert Camus’ </a:t>
            </a:r>
            <a:r>
              <a:rPr i="1" lang="en" sz="1800">
                <a:solidFill>
                  <a:schemeClr val="dk2"/>
                </a:solidFill>
              </a:rPr>
              <a:t>The Stranger</a:t>
            </a:r>
            <a:endParaRPr i="1" sz="1800">
              <a:solidFill>
                <a:schemeClr val="dk2"/>
              </a:solidFill>
            </a:endParaRPr>
          </a:p>
        </p:txBody>
      </p:sp>
      <p:sp>
        <p:nvSpPr>
          <p:cNvPr id="66" name="Google Shape;66;p14"/>
          <p:cNvSpPr txBox="1"/>
          <p:nvPr/>
        </p:nvSpPr>
        <p:spPr>
          <a:xfrm>
            <a:off x="1094225" y="2785575"/>
            <a:ext cx="3208200" cy="139020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2"/>
                </a:solidFill>
              </a:rPr>
              <a:t>Finding Meaning in a Meaningless World </a:t>
            </a:r>
            <a:endParaRPr sz="2200">
              <a:solidFill>
                <a:schemeClr val="dk2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Revolting against circumstances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67" name="Google Shape;67;p14"/>
          <p:cNvSpPr txBox="1"/>
          <p:nvPr/>
        </p:nvSpPr>
        <p:spPr>
          <a:xfrm>
            <a:off x="5231825" y="2785575"/>
            <a:ext cx="2062500" cy="109500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2"/>
                </a:solidFill>
              </a:rPr>
              <a:t>Limitations</a:t>
            </a:r>
            <a:endParaRPr sz="2200">
              <a:solidFill>
                <a:schemeClr val="dk2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 Too individualistic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262350" y="254700"/>
            <a:ext cx="8619300" cy="4634100"/>
          </a:xfrm>
          <a:prstGeom prst="rect">
            <a:avLst/>
          </a:prstGeom>
          <a:solidFill>
            <a:srgbClr val="FFFFFF">
              <a:alpha val="70630"/>
            </a:srgbClr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74" name="Google Shape;74;p15"/>
          <p:cNvSpPr txBox="1"/>
          <p:nvPr/>
        </p:nvSpPr>
        <p:spPr>
          <a:xfrm>
            <a:off x="2738700" y="315725"/>
            <a:ext cx="3666600" cy="49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2"/>
                </a:solidFill>
              </a:rPr>
              <a:t>YA Wednesday</a:t>
            </a:r>
            <a:endParaRPr sz="2800">
              <a:solidFill>
                <a:schemeClr val="dk2"/>
              </a:solidFill>
            </a:endParaRPr>
          </a:p>
        </p:txBody>
      </p:sp>
      <p:sp>
        <p:nvSpPr>
          <p:cNvPr id="75" name="Google Shape;75;p15"/>
          <p:cNvSpPr txBox="1"/>
          <p:nvPr/>
        </p:nvSpPr>
        <p:spPr>
          <a:xfrm>
            <a:off x="782300" y="1639850"/>
            <a:ext cx="7893600" cy="215160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“...my students were amazing, but lacked depth, perception, and the ability to view the world as a spectrum: a place of solace where every person, no matter what ethnicity or color, could belong and most importantly, share authentic truths with the world - allowing us all to learn from their narratives” - Darius Phelps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Google Shape;8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273050" y="264825"/>
            <a:ext cx="8619300" cy="4634100"/>
          </a:xfrm>
          <a:prstGeom prst="rect">
            <a:avLst/>
          </a:prstGeom>
          <a:solidFill>
            <a:srgbClr val="FFFFFF">
              <a:alpha val="70630"/>
            </a:srgbClr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82" name="Google Shape;82;p16"/>
          <p:cNvSpPr txBox="1"/>
          <p:nvPr/>
        </p:nvSpPr>
        <p:spPr>
          <a:xfrm>
            <a:off x="1056025" y="315725"/>
            <a:ext cx="6957600" cy="49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2"/>
                </a:solidFill>
              </a:rPr>
              <a:t>Brief Summary of </a:t>
            </a:r>
            <a:r>
              <a:rPr i="1" lang="en" sz="2800">
                <a:solidFill>
                  <a:schemeClr val="dk2"/>
                </a:solidFill>
              </a:rPr>
              <a:t>The Stranger</a:t>
            </a:r>
            <a:endParaRPr i="1" sz="2800">
              <a:solidFill>
                <a:schemeClr val="dk2"/>
              </a:solidFill>
            </a:endParaRPr>
          </a:p>
        </p:txBody>
      </p:sp>
      <p:sp>
        <p:nvSpPr>
          <p:cNvPr id="83" name="Google Shape;83;p16"/>
          <p:cNvSpPr txBox="1"/>
          <p:nvPr/>
        </p:nvSpPr>
        <p:spPr>
          <a:xfrm>
            <a:off x="845950" y="1060550"/>
            <a:ext cx="7212300" cy="330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-"/>
            </a:pPr>
            <a:r>
              <a:rPr lang="en" sz="1800">
                <a:solidFill>
                  <a:schemeClr val="dk2"/>
                </a:solidFill>
              </a:rPr>
              <a:t>Meursault attends his mother’s funeral, but does not mourn her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-"/>
            </a:pPr>
            <a:r>
              <a:rPr lang="en" sz="1800">
                <a:solidFill>
                  <a:schemeClr val="dk2"/>
                </a:solidFill>
              </a:rPr>
              <a:t>His friend Raymond abuses his girlfriend, Meursault agrees to testify against her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-"/>
            </a:pPr>
            <a:r>
              <a:rPr lang="en" sz="1800">
                <a:solidFill>
                  <a:schemeClr val="dk2"/>
                </a:solidFill>
              </a:rPr>
              <a:t>Girlfriend’s brother confronts them at the beach, Meursault shoots him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-"/>
            </a:pPr>
            <a:r>
              <a:rPr lang="en" sz="1800">
                <a:solidFill>
                  <a:schemeClr val="dk2"/>
                </a:solidFill>
              </a:rPr>
              <a:t>Found guilty of murder, punishment is beheading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-"/>
            </a:pPr>
            <a:r>
              <a:rPr lang="en" sz="1800">
                <a:solidFill>
                  <a:schemeClr val="dk2"/>
                </a:solidFill>
              </a:rPr>
              <a:t>Offered a chance to appeal verdict and be free of sin by chaplain, refuses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-"/>
            </a:pPr>
            <a:r>
              <a:rPr lang="en" sz="1800">
                <a:solidFill>
                  <a:schemeClr val="dk2"/>
                </a:solidFill>
              </a:rPr>
              <a:t>Becomes happy after forgoing hope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273050" y="264825"/>
            <a:ext cx="8619300" cy="4634100"/>
          </a:xfrm>
          <a:prstGeom prst="rect">
            <a:avLst/>
          </a:prstGeom>
          <a:solidFill>
            <a:srgbClr val="FFFFFF">
              <a:alpha val="70630"/>
            </a:srgbClr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90" name="Google Shape;90;p17"/>
          <p:cNvSpPr txBox="1"/>
          <p:nvPr/>
        </p:nvSpPr>
        <p:spPr>
          <a:xfrm>
            <a:off x="2738700" y="315725"/>
            <a:ext cx="3666600" cy="49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2"/>
                </a:solidFill>
              </a:rPr>
              <a:t>“Into” the Text</a:t>
            </a:r>
            <a:endParaRPr sz="2800">
              <a:solidFill>
                <a:schemeClr val="dk2"/>
              </a:solidFill>
            </a:endParaRPr>
          </a:p>
        </p:txBody>
      </p:sp>
      <p:pic>
        <p:nvPicPr>
          <p:cNvPr id="91" name="Google Shape;91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2650" y="1932675"/>
            <a:ext cx="2244974" cy="2244974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7"/>
          <p:cNvSpPr txBox="1"/>
          <p:nvPr/>
        </p:nvSpPr>
        <p:spPr>
          <a:xfrm>
            <a:off x="2376625" y="801750"/>
            <a:ext cx="3246600" cy="337590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2"/>
                </a:solidFill>
              </a:rPr>
              <a:t>Hey Will, why don’t you cut the shit</a:t>
            </a:r>
            <a:endParaRPr b="1" sz="1000">
              <a:solidFill>
                <a:schemeClr val="dk2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2"/>
                </a:solidFill>
              </a:rPr>
              <a:t>And tell me who you’re fighting for?</a:t>
            </a:r>
            <a:endParaRPr b="1" sz="1000">
              <a:solidFill>
                <a:schemeClr val="dk2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2"/>
                </a:solidFill>
              </a:rPr>
              <a:t>If you’re not taking care of yourself</a:t>
            </a:r>
            <a:endParaRPr b="1" sz="1000">
              <a:solidFill>
                <a:schemeClr val="dk2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2"/>
                </a:solidFill>
              </a:rPr>
              <a:t>Then what are you here for?</a:t>
            </a:r>
            <a:endParaRPr b="1" sz="1000">
              <a:solidFill>
                <a:schemeClr val="dk2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2"/>
                </a:solidFill>
              </a:rPr>
              <a:t>I used to think there was an answer</a:t>
            </a:r>
            <a:endParaRPr b="1" sz="1000">
              <a:solidFill>
                <a:schemeClr val="dk2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2"/>
                </a:solidFill>
              </a:rPr>
              <a:t>In the music of my youth</a:t>
            </a:r>
            <a:endParaRPr b="1" sz="1000">
              <a:solidFill>
                <a:schemeClr val="dk2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2"/>
                </a:solidFill>
              </a:rPr>
              <a:t>But I just read Brian Wilson’s biography</a:t>
            </a:r>
            <a:endParaRPr b="1" sz="1000">
              <a:solidFill>
                <a:schemeClr val="dk2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2"/>
                </a:solidFill>
              </a:rPr>
              <a:t>And now I know the truth</a:t>
            </a:r>
            <a:endParaRPr b="1" sz="1000">
              <a:solidFill>
                <a:schemeClr val="dk2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000">
              <a:solidFill>
                <a:schemeClr val="dk2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2"/>
                </a:solidFill>
              </a:rPr>
              <a:t>Because his father never loved him</a:t>
            </a:r>
            <a:endParaRPr b="1" sz="1000">
              <a:solidFill>
                <a:schemeClr val="dk2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2"/>
                </a:solidFill>
              </a:rPr>
              <a:t>And the band just wanted the money</a:t>
            </a:r>
            <a:endParaRPr b="1" sz="1000">
              <a:solidFill>
                <a:schemeClr val="dk2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2"/>
                </a:solidFill>
              </a:rPr>
              <a:t>And Dennis was an alcoholic</a:t>
            </a:r>
            <a:endParaRPr b="1" sz="1000">
              <a:solidFill>
                <a:schemeClr val="dk2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2"/>
                </a:solidFill>
              </a:rPr>
              <a:t>Who drowned looking for treasure</a:t>
            </a:r>
            <a:endParaRPr b="1" sz="1000">
              <a:solidFill>
                <a:schemeClr val="dk2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2"/>
                </a:solidFill>
              </a:rPr>
              <a:t>And everyone who was around him</a:t>
            </a:r>
            <a:endParaRPr b="1" sz="1000">
              <a:solidFill>
                <a:schemeClr val="dk2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2"/>
                </a:solidFill>
              </a:rPr>
              <a:t>Just gave him drugs and took his money</a:t>
            </a:r>
            <a:endParaRPr b="1" sz="1000">
              <a:solidFill>
                <a:schemeClr val="dk2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2"/>
                </a:solidFill>
              </a:rPr>
              <a:t>He was dependent on social acceptance</a:t>
            </a:r>
            <a:endParaRPr b="1" sz="1000">
              <a:solidFill>
                <a:schemeClr val="dk2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2"/>
                </a:solidFill>
              </a:rPr>
              <a:t>Just like every other human</a:t>
            </a:r>
            <a:endParaRPr b="1" sz="1000">
              <a:solidFill>
                <a:schemeClr val="dk2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000">
              <a:solidFill>
                <a:schemeClr val="dk2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2"/>
                </a:solidFill>
              </a:rPr>
              <a:t>And now I’ve got no one to pray to</a:t>
            </a:r>
            <a:endParaRPr b="1" sz="1000">
              <a:solidFill>
                <a:schemeClr val="dk2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2"/>
                </a:solidFill>
              </a:rPr>
              <a:t>And now I’ve got nowhere to stay the night</a:t>
            </a:r>
            <a:endParaRPr b="1" sz="1000">
              <a:solidFill>
                <a:schemeClr val="dk2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2"/>
                </a:solidFill>
              </a:rPr>
              <a:t>And it’s hard to be here at all</a:t>
            </a:r>
            <a:endParaRPr b="1" sz="1000">
              <a:solidFill>
                <a:schemeClr val="dk2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500">
              <a:solidFill>
                <a:schemeClr val="dk1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2"/>
              </a:solidFill>
            </a:endParaRPr>
          </a:p>
        </p:txBody>
      </p:sp>
      <p:sp>
        <p:nvSpPr>
          <p:cNvPr id="93" name="Google Shape;93;p17"/>
          <p:cNvSpPr txBox="1"/>
          <p:nvPr/>
        </p:nvSpPr>
        <p:spPr>
          <a:xfrm>
            <a:off x="5072500" y="801750"/>
            <a:ext cx="4114800" cy="321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2"/>
                </a:solidFill>
              </a:rPr>
              <a:t>I have no faith in life to leave me satisfied</a:t>
            </a:r>
            <a:endParaRPr b="1" sz="1000">
              <a:solidFill>
                <a:schemeClr val="dk2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2"/>
                </a:solidFill>
              </a:rPr>
              <a:t>I’ll have these doubts and worries until the day I die</a:t>
            </a:r>
            <a:endParaRPr b="1" sz="1000">
              <a:solidFill>
                <a:schemeClr val="dk2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2"/>
                </a:solidFill>
              </a:rPr>
              <a:t>And I will not go to heaven and I will not go to hell</a:t>
            </a:r>
            <a:endParaRPr b="1" sz="1000">
              <a:solidFill>
                <a:schemeClr val="dk2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2"/>
                </a:solidFill>
              </a:rPr>
              <a:t>I have no faith in death to be anything at all</a:t>
            </a:r>
            <a:endParaRPr b="1" sz="1000">
              <a:solidFill>
                <a:schemeClr val="dk2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000">
              <a:solidFill>
                <a:schemeClr val="dk2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2"/>
                </a:solidFill>
              </a:rPr>
              <a:t>I feel sick </a:t>
            </a:r>
            <a:endParaRPr b="1" sz="1000">
              <a:solidFill>
                <a:schemeClr val="dk2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2"/>
                </a:solidFill>
              </a:rPr>
              <a:t>I don’t feel well</a:t>
            </a:r>
            <a:endParaRPr b="1" sz="1000">
              <a:solidFill>
                <a:schemeClr val="dk2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2"/>
                </a:solidFill>
              </a:rPr>
              <a:t>What a disgusting feeling</a:t>
            </a:r>
            <a:endParaRPr b="1" sz="1000">
              <a:solidFill>
                <a:schemeClr val="dk2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2"/>
                </a:solidFill>
              </a:rPr>
              <a:t>I don’t like this feeling</a:t>
            </a:r>
            <a:endParaRPr b="1" sz="1000">
              <a:solidFill>
                <a:schemeClr val="dk2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2"/>
                </a:solidFill>
              </a:rPr>
              <a:t>How disgusting</a:t>
            </a:r>
            <a:endParaRPr b="1" sz="1000">
              <a:solidFill>
                <a:schemeClr val="dk2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2"/>
                </a:solidFill>
              </a:rPr>
              <a:t>This feeling sucks</a:t>
            </a:r>
            <a:endParaRPr b="1" sz="1000">
              <a:solidFill>
                <a:schemeClr val="dk2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2"/>
                </a:solidFill>
              </a:rPr>
              <a:t>Some of these things are symptoms </a:t>
            </a:r>
            <a:endParaRPr b="1" sz="1000">
              <a:solidFill>
                <a:schemeClr val="dk2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2"/>
                </a:solidFill>
              </a:rPr>
              <a:t>And some of these are being human</a:t>
            </a:r>
            <a:endParaRPr b="1" sz="1000">
              <a:solidFill>
                <a:schemeClr val="dk2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000">
              <a:solidFill>
                <a:schemeClr val="dk2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2"/>
                </a:solidFill>
              </a:rPr>
              <a:t>And now I’m torn between </a:t>
            </a:r>
            <a:endParaRPr b="1" sz="1000">
              <a:solidFill>
                <a:schemeClr val="dk2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2"/>
                </a:solidFill>
              </a:rPr>
              <a:t>Trying to be a better man</a:t>
            </a:r>
            <a:endParaRPr b="1" sz="1000">
              <a:solidFill>
                <a:schemeClr val="dk2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2"/>
                </a:solidFill>
              </a:rPr>
              <a:t>And trying to accept the man I am</a:t>
            </a:r>
            <a:endParaRPr b="1" sz="1000">
              <a:solidFill>
                <a:schemeClr val="dk2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000">
              <a:solidFill>
                <a:schemeClr val="dk2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2"/>
                </a:solidFill>
              </a:rPr>
              <a:t>The people that I’ve talked to </a:t>
            </a:r>
            <a:endParaRPr b="1" sz="1000">
              <a:solidFill>
                <a:schemeClr val="dk2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2"/>
                </a:solidFill>
              </a:rPr>
              <a:t>And the books that I’ve read</a:t>
            </a:r>
            <a:endParaRPr b="1" sz="1000">
              <a:solidFill>
                <a:schemeClr val="dk2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2"/>
                </a:solidFill>
              </a:rPr>
              <a:t>And the TV shows and movies that I’ve seen</a:t>
            </a:r>
            <a:endParaRPr b="1" sz="1000">
              <a:solidFill>
                <a:schemeClr val="dk2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2"/>
                </a:solidFill>
              </a:rPr>
              <a:t>Are all I have to turn to </a:t>
            </a:r>
            <a:endParaRPr b="1" sz="1000">
              <a:solidFill>
                <a:schemeClr val="dk2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2"/>
                </a:solidFill>
              </a:rPr>
              <a:t>To learn how to live</a:t>
            </a:r>
            <a:endParaRPr b="1" sz="1000">
              <a:solidFill>
                <a:schemeClr val="dk2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2"/>
                </a:solidFill>
              </a:rPr>
              <a:t>But when? When? When? When?</a:t>
            </a:r>
            <a:endParaRPr b="1" sz="1000">
              <a:solidFill>
                <a:schemeClr val="dk2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2"/>
                </a:solidFill>
              </a:rPr>
              <a:t>When? When? When will I ever learn?</a:t>
            </a:r>
            <a:endParaRPr sz="10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94" name="Google Shape;94;p17"/>
          <p:cNvSpPr txBox="1"/>
          <p:nvPr/>
        </p:nvSpPr>
        <p:spPr>
          <a:xfrm>
            <a:off x="491275" y="860025"/>
            <a:ext cx="2244900" cy="42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95" name="Google Shape;95;p17"/>
          <p:cNvSpPr txBox="1"/>
          <p:nvPr/>
        </p:nvSpPr>
        <p:spPr>
          <a:xfrm>
            <a:off x="478500" y="725850"/>
            <a:ext cx="1974300" cy="10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“Kimochi Warui”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By Car Seat Headrest</a:t>
            </a:r>
            <a:r>
              <a:rPr lang="en" sz="2000">
                <a:solidFill>
                  <a:schemeClr val="dk2"/>
                </a:solidFill>
              </a:rPr>
              <a:t> </a:t>
            </a:r>
            <a:endParaRPr sz="20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8"/>
          <p:cNvSpPr txBox="1"/>
          <p:nvPr/>
        </p:nvSpPr>
        <p:spPr>
          <a:xfrm>
            <a:off x="273050" y="264825"/>
            <a:ext cx="8619300" cy="4634100"/>
          </a:xfrm>
          <a:prstGeom prst="rect">
            <a:avLst/>
          </a:prstGeom>
          <a:solidFill>
            <a:srgbClr val="FFFFFF">
              <a:alpha val="70630"/>
            </a:srgbClr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02" name="Google Shape;102;p18"/>
          <p:cNvSpPr txBox="1"/>
          <p:nvPr/>
        </p:nvSpPr>
        <p:spPr>
          <a:xfrm>
            <a:off x="2738700" y="315725"/>
            <a:ext cx="3666600" cy="49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2"/>
                </a:solidFill>
              </a:rPr>
              <a:t>“Through” the Text</a:t>
            </a:r>
            <a:endParaRPr sz="2800">
              <a:solidFill>
                <a:schemeClr val="dk2"/>
              </a:solidFill>
            </a:endParaRPr>
          </a:p>
        </p:txBody>
      </p:sp>
      <p:sp>
        <p:nvSpPr>
          <p:cNvPr id="103" name="Google Shape;103;p18"/>
          <p:cNvSpPr txBox="1"/>
          <p:nvPr/>
        </p:nvSpPr>
        <p:spPr>
          <a:xfrm>
            <a:off x="919400" y="936675"/>
            <a:ext cx="6536400" cy="240900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-"/>
            </a:pPr>
            <a:r>
              <a:rPr lang="en" sz="1800">
                <a:solidFill>
                  <a:schemeClr val="dk2"/>
                </a:solidFill>
              </a:rPr>
              <a:t>Introduce students to absurdism &amp; psychoanalytic theory through YouTube videos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-"/>
            </a:pPr>
            <a:r>
              <a:rPr lang="en" sz="1800">
                <a:solidFill>
                  <a:schemeClr val="dk2"/>
                </a:solidFill>
              </a:rPr>
              <a:t>Group discussion on how concepts relate to their lives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-"/>
            </a:pPr>
            <a:r>
              <a:rPr lang="en" sz="1800">
                <a:solidFill>
                  <a:schemeClr val="dk2"/>
                </a:solidFill>
              </a:rPr>
              <a:t>As students read the text, keep track of instances worth psych analysis &amp; absurdism on classroom chart</a:t>
            </a:r>
            <a:endParaRPr sz="1800">
              <a:solidFill>
                <a:schemeClr val="dk2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Socratic Seminar Example Questions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-"/>
            </a:pPr>
            <a:r>
              <a:rPr lang="en" sz="1800">
                <a:solidFill>
                  <a:schemeClr val="dk2"/>
                </a:solidFill>
              </a:rPr>
              <a:t>How do </a:t>
            </a:r>
            <a:r>
              <a:rPr lang="en" sz="1800">
                <a:solidFill>
                  <a:schemeClr val="dk2"/>
                </a:solidFill>
              </a:rPr>
              <a:t>the Id, Ego, and Superego influence Meursault’s actions?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-"/>
            </a:pPr>
            <a:r>
              <a:rPr lang="en" sz="1800">
                <a:solidFill>
                  <a:schemeClr val="dk2"/>
                </a:solidFill>
              </a:rPr>
              <a:t>In what ways does Meursault change by the end of the novel? 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-"/>
            </a:pPr>
            <a:r>
              <a:rPr lang="en" sz="1800">
                <a:solidFill>
                  <a:schemeClr val="dk2"/>
                </a:solidFill>
              </a:rPr>
              <a:t>How does the absurdist concept of the authenticity and bad faith relate to your own experiences?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19"/>
          <p:cNvSpPr txBox="1"/>
          <p:nvPr/>
        </p:nvSpPr>
        <p:spPr>
          <a:xfrm>
            <a:off x="273050" y="264825"/>
            <a:ext cx="8619300" cy="4634100"/>
          </a:xfrm>
          <a:prstGeom prst="rect">
            <a:avLst/>
          </a:prstGeom>
          <a:solidFill>
            <a:srgbClr val="FFFFFF">
              <a:alpha val="70630"/>
            </a:srgbClr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10" name="Google Shape;110;p19"/>
          <p:cNvSpPr txBox="1"/>
          <p:nvPr/>
        </p:nvSpPr>
        <p:spPr>
          <a:xfrm>
            <a:off x="2738700" y="315725"/>
            <a:ext cx="3666600" cy="49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2"/>
                </a:solidFill>
              </a:rPr>
              <a:t>“Beyond” the Text</a:t>
            </a:r>
            <a:endParaRPr sz="2800">
              <a:solidFill>
                <a:schemeClr val="dk2"/>
              </a:solidFill>
            </a:endParaRPr>
          </a:p>
        </p:txBody>
      </p:sp>
      <p:pic>
        <p:nvPicPr>
          <p:cNvPr id="111" name="Google Shape;111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54175" y="997950"/>
            <a:ext cx="2089999" cy="31475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537700" y="997950"/>
            <a:ext cx="2090000" cy="31475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1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21225" y="997950"/>
            <a:ext cx="2089999" cy="3147592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19"/>
          <p:cNvSpPr txBox="1"/>
          <p:nvPr/>
        </p:nvSpPr>
        <p:spPr>
          <a:xfrm>
            <a:off x="847875" y="4145550"/>
            <a:ext cx="2036700" cy="66450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We Were Here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Matt de La Peña</a:t>
            </a:r>
            <a:endParaRPr sz="2400">
              <a:solidFill>
                <a:schemeClr val="dk2"/>
              </a:solidFill>
            </a:endParaRPr>
          </a:p>
        </p:txBody>
      </p:sp>
      <p:sp>
        <p:nvSpPr>
          <p:cNvPr id="115" name="Google Shape;115;p19"/>
          <p:cNvSpPr txBox="1"/>
          <p:nvPr/>
        </p:nvSpPr>
        <p:spPr>
          <a:xfrm>
            <a:off x="3588000" y="4145550"/>
            <a:ext cx="1968000" cy="66450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Whale Talk 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Chris Crutcher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16" name="Google Shape;116;p19"/>
          <p:cNvSpPr txBox="1"/>
          <p:nvPr/>
        </p:nvSpPr>
        <p:spPr>
          <a:xfrm>
            <a:off x="5998525" y="4145550"/>
            <a:ext cx="2729100" cy="59670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Blood on the Tracks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Shuzo Oshimi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